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5" r:id="rId13"/>
    <p:sldId id="272" r:id="rId14"/>
    <p:sldId id="266" r:id="rId15"/>
    <p:sldId id="267" r:id="rId16"/>
    <p:sldId id="268" r:id="rId17"/>
    <p:sldId id="269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42636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22725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9711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492721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80150"/>
      </p:ext>
    </p:extLst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994353"/>
      </p:ext>
    </p:extLst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82550"/>
      </p:ext>
    </p:extLst>
  </p:cSld>
  <p:clrMapOvr>
    <a:masterClrMapping/>
  </p:clrMapOvr>
  <p:transition spd="slow" advClick="0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95635"/>
      </p:ext>
    </p:extLst>
  </p:cSld>
  <p:clrMapOvr>
    <a:masterClrMapping/>
  </p:clrMapOvr>
  <p:transition spd="slow" advClick="0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4487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5102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3845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22694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2466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4506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55859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6912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01310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FD83DF-64CF-4F0C-BE6E-949AF8AAB077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1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 advClick="0" advTm="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1266" y="2523945"/>
            <a:ext cx="11103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РОЖДЕСТВО: НРАВЫ И ОБЫЧАИ ГРЕЦИИ. ПУТЕШЕСТВИЕ  ОТ КРИТА И ДО ФРАКИИ.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702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0100"/>
            <a:ext cx="3820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endParaRPr kumimoji="0" lang="el-GR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020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l-GR" alt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l-GR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731" y="457200"/>
            <a:ext cx="7048868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«Неугасающий камин»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Раньше вечером накануне Рождества домохозяйки и их дочери срезали ветки и побеги и приносили домой. Ставили в стакан с водой в надежде, что они расцветут. «Неугасающий камин» с большим поленом и сегодня придает дух семейного праздника, который означает надежду на удачу и счастье в новом году. Древние говорили, что по горящим углям, или пеплу можно было гадать на будущее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5" y="1383475"/>
            <a:ext cx="3239532" cy="24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1009"/>
      </p:ext>
    </p:extLst>
  </p:cSld>
  <p:clrMapOvr>
    <a:masterClrMapping/>
  </p:clrMapOvr>
  <p:transition spd="slow" advClick="0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683" y="905172"/>
            <a:ext cx="5383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Бугаца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(Слоеный пирог)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Ираклионе существует традиция готовить слоеный пирог, где жители едят первого января большое количество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бугацы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желая, чтобы первый вкус их был сладок. Конечно, на всех дорогах Ираклиона накануне Нового года ставятся прилавки для раздачи пирога.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51" y="2550720"/>
            <a:ext cx="5122222" cy="3201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0864"/>
      </p:ext>
    </p:extLst>
  </p:cSld>
  <p:clrMapOvr>
    <a:masterClrMapping/>
  </p:clrMapOvr>
  <p:transition spd="slow" advClick="0" advTm="5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5501" y="10538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ПРАЗДНОВАНИЕ  РОЖДЕСТВА НА ОСТРОВАХ </a:t>
            </a:r>
            <a: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Рисунок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25" y="1833563"/>
            <a:ext cx="2505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53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l-GR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l-GR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5924" y="165752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РОДОС  (ДОДЕКАНЕС)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городах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Архангело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Салако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Родосе  «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Христопсомо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(Рождественский хлеб) как просфору носят священнику на рождество. Праздничный стол накрывается  вечером в канун Рождества. В самом центре ставится  «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Христопсомо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рядом с ним мед и сухофрукты.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«Магическими » силами, согласно народным поверьям, обладает вода, которую нужно набрать молча до восхода солнца. На такой воде готовили опару для теста на следующий год.</a:t>
            </a:r>
            <a:endParaRPr kumimoji="0" lang="el-GR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809"/>
      </p:ext>
    </p:extLst>
  </p:cSld>
  <p:clrMapOvr>
    <a:masterClrMapping/>
  </p:clrMapOvr>
  <p:transition spd="slow" advClick="0" advTm="5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9517" y="1009403"/>
            <a:ext cx="61039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МАКЕДОНИЯ   И   ФРАКИЯ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Македонии в канун Рождества дети стучатся в двери посохом и, когда получают  разрешение, поют  колядки.  Но если хозяева не открывают двери или прогоняют их, тогда вместо пожеланий счастья и процветания они поют язвительные песни.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«Желаем тебе хозяин наш в тулупе тысяч блох» </a:t>
            </a:r>
            <a:r>
              <a:rPr kumimoji="0" lang="el-GR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91" y="2641085"/>
            <a:ext cx="30384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8636"/>
      </p:ext>
    </p:extLst>
  </p:cSld>
  <p:clrMapOvr>
    <a:masterClrMapping/>
  </p:clrMapOvr>
  <p:transition spd="slow" advClick="0" advTm="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Рисунок 4" descr="http://www.aftodioikisi.gr/Innet/UsersFiles/sa/DHMOI/XRISTOUGENNA-GLYKO-AFTODIOIK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4" y="111642"/>
            <a:ext cx="4123768" cy="31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77" y="111642"/>
            <a:ext cx="4673134" cy="31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3756" y="3313216"/>
            <a:ext cx="114478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блюд.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количество блюд, подававшихся на Рождественский стол, было либо семь, либо девять. «Стол, накрываемый в канун Рождества,» - пишет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Кирьякиду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Несторос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Alki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Kuriakidou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Nestoros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« называется во многих районах Македонии «девять блюд» , так как на стол обязательно подаются девять различных блюд. В их числе: и лук, и чеснок, и соль, и хлеб.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сладости делаются  с использованием тончайших листов пресного теста, в которые заворачивают начинку из изюма, орехов и сахара. Они ассоциируются с  пеленками,  в которые был завернут Христос. </a:t>
            </a:r>
            <a:endParaRPr lang="el-G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1135"/>
      </p:ext>
    </p:extLst>
  </p:cSld>
  <p:clrMapOvr>
    <a:masterClrMapping/>
  </p:clrMapOvr>
  <p:transition spd="slow" advClick="0" advTm="5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3" y="2945081"/>
            <a:ext cx="6319726" cy="22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6191" y="739152"/>
            <a:ext cx="633404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Каликантзари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(рождественские злые духи), 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момогери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маскаремата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(ряженные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7603" y="18188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некоторых районах Македонии и Фракии существует обычай переодевания в маскарадные костюмы, что скорее всего связано с поверьями о   рождественских злых духах.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5557"/>
      </p:ext>
    </p:extLst>
  </p:cSld>
  <p:clrMapOvr>
    <a:masterClrMapping/>
  </p:clrMapOvr>
  <p:transition spd="slow" advClick="0" advTm="5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49" y="659080"/>
            <a:ext cx="4393870" cy="29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1917" y="3930733"/>
            <a:ext cx="901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ПЕЛЛА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Пелле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существует и до сегодняшнего дня обычай  разводить огромные костры и, собравшись вокруг, кричать «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колида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kolinta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mpampo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что означает «убивают бабушку».  По поверью костры зажигаются, чтобы люди узнали о резне, учиненной Иродом, и спрятались.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2266"/>
      </p:ext>
    </p:extLst>
  </p:cSld>
  <p:clrMapOvr>
    <a:masterClrMapping/>
  </p:clrMapOvr>
  <p:transition spd="slow" advClick="0" advTm="5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6" y="1351416"/>
            <a:ext cx="4795280" cy="36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556" y="5768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ФЛОРИНА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номе  Флорина, ровно в полночь, жители  разводят большие  костры в  память о верующих из Вифлеема, которые  разожгли костер для того, чтобы согреть новорожденного Христа. Костры разжигают и в канун Нового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92589"/>
      </p:ext>
    </p:extLst>
  </p:cSld>
  <p:clrMapOvr>
    <a:masterClrMapping/>
  </p:clrMapOvr>
  <p:transition spd="slow" advClick="0" advTm="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18" y="4105126"/>
            <a:ext cx="3241964" cy="24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Рисунок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11" y="3277589"/>
            <a:ext cx="3762253" cy="24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552" y="1788333"/>
            <a:ext cx="973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Фессалия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наиболее важных обычаев Фессалии является забой свиней. Подготовка к забою была очень тщательной. Гулянье длилось нескольких дней подряд.</a:t>
            </a:r>
          </a:p>
          <a:p>
            <a:pPr algn="just"/>
            <a: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9162"/>
      </p:ext>
    </p:extLst>
  </p:cSld>
  <p:clrMapOvr>
    <a:masterClrMapping/>
  </p:clrMapOvr>
  <p:transition spd="slow" advClick="0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3" y="1775193"/>
            <a:ext cx="4001985" cy="35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0140" y="486888"/>
            <a:ext cx="64008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ЯНИНА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Янина не берут с собой зажженных веток. Каждый несет с собой зажатые в кулак листья оливкового дерева или кустарникового дуба. Войдя в дом, их бросают в камин. И как только они начинают гореть, приговаривают «Овец, коз, невест и женихов». Это самое лучшее пожелание для домашнего очага. Пусть растет поголовье скота, пусть растет семья. Вырастают девушки и юноши. Приводят в дом невест и женихов. Пусть родятся внуки и продолжают  род, чтобы очаг дома никогда не погас.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Рождество и Новый год пекут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бурекиа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mpourekia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маленькие слоенные пироги 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креатопитес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kretopites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пироги с мясом,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котопитес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kotopites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пироги с куриным мясом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галактобуреко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galaktompoureko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пирог со сладким заварным кремом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8777"/>
      </p:ext>
    </p:extLst>
  </p:cSld>
  <p:clrMapOvr>
    <a:masterClrMapping/>
  </p:clrMapOvr>
  <p:transition spd="slow" advClick="0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18" y="0"/>
            <a:ext cx="4309963" cy="33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85" y="3426774"/>
            <a:ext cx="4446745" cy="34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6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l-GR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757" y="184666"/>
            <a:ext cx="671657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Благую весть  о рождении Христа первыми  приносят дети. В канун Рождества они выходят на улицы,   распевая  колядки,  панегирики, желая каждому дому удачи в новом   году. Название колядки  происходит от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Kaléndes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Жители  Малой Азии называли календарь "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Калантари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Колядки берут  свое начало еще  из Древней Греции, где их пели на различных празднествах,  посвященных   богам. Дети, держа   оливковую или лавровую  ветвь,  украшенную  фруктами, белой шерстью  (известной  как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Iresioni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  красными и белыми нитями  ходили  из дома в дом и пели колядки. Некоторые вместо оливковых ветвей украшали кораблики. Это символизировало скорый приход бога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Диониса</a:t>
            </a:r>
            <a:r>
              <a:rPr kumimoji="0" lang="el-GR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l-GR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l-GR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l-GR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l-GR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l-GR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5924451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813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591250"/>
            <a:ext cx="10058400" cy="37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1714"/>
      </p:ext>
    </p:extLst>
  </p:cSld>
  <p:clrMapOvr>
    <a:masterClrMapping/>
  </p:clrMapOvr>
  <p:transition spd="slow" advClick="0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1" y="3183805"/>
            <a:ext cx="8170223" cy="33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7512" y="1099043"/>
            <a:ext cx="11424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Византии носили с собой украшенные  посохи, либо  фонари,  модели корабликов или домов. В пост византийские годы  дети носили иконы с образом Христа, а  на островах -  украшенные кораблики и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лодки</a:t>
            </a:r>
            <a:r>
              <a:rPr kumimoji="0" lang="el-GR" alt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01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69" y="527802"/>
            <a:ext cx="4295774" cy="30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2" descr="Описание: http://www.aftodioikisi.gr/Innet/UsersFiles/sa/DHMOI/XRISTOUGENNA-kalanta-AFTODIOIK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36" y="3821504"/>
            <a:ext cx="2732439" cy="2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76354" y="12706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776354" y="3318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l-GR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384" y="676894"/>
            <a:ext cx="64799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Колядки  - это незамысловатые песни, в которых есть  пожелания хозяину и хозяйке дома и другим  членам семьи. Если в семье есть домашний скот  или хозяин фермер, то колядки соответственно  имеют   пожелания,  связанные и с этим. Хозяйка дома  предлагает детям сладости, каштаны, орехи, и они продолжают свой путь от дома к дому  с наилучшими  пожеланиями в новом году.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3" y="5913912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95731"/>
      </p:ext>
    </p:extLst>
  </p:cSld>
  <p:clrMapOvr>
    <a:masterClrMapping/>
  </p:clrMapOvr>
  <p:transition spd="slow" advClick="0" advTm="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7" y="789709"/>
            <a:ext cx="43434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72045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45" y="3318570"/>
            <a:ext cx="113053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даже хлеб на Рождественском столе был необычным.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старину, каждая хозяйка сама замешивала рождественский хлеб - «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Христопсомо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(Рождественский хлеб) или рождественский  калач, или «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Ставро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(«Крест»)  или  «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влазес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так назывался  он в разных районах Греции.  Вокруг «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Христопсомо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развивается сюжет известного одноимённого  рассказа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Александроса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Пападиамантиса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75" y="5961413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1840"/>
      </p:ext>
    </p:extLst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5891" y="335768"/>
            <a:ext cx="7980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 </a:t>
            </a:r>
            <a: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Рождество с критской лирой и…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бугацей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32" y="4637667"/>
            <a:ext cx="2135410" cy="163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11" y="1794265"/>
            <a:ext cx="3583007" cy="231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3842" y="1289144"/>
            <a:ext cx="183082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Χριστόψωμο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432" y="158899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обычаи, уходящие своими корнями в древность, возрождаются каждое рождество на Крите.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обычаям относятся: забой свиньи, 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христопсомо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(рождественский пирог), сладости,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подарико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(первый шаг), слоеный пирог, колядки, которые поют дети. Они ходят по домам, держа критскую лиру в руке.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325"/>
      </p:ext>
    </p:extLst>
  </p:cSld>
  <p:clrMapOvr>
    <a:masterClrMapping/>
  </p:clrMapOvr>
  <p:transition spd="slow" advClick="0" advTm="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07" y="3475451"/>
            <a:ext cx="2644189" cy="25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3" y="2842048"/>
            <a:ext cx="2410567" cy="32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91938" y="34663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</a:t>
            </a:r>
            <a:endParaRPr kumimoji="0" lang="el-GR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0960" y="1569913"/>
            <a:ext cx="3633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Рождественский вертеп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5568"/>
      </p:ext>
    </p:extLst>
  </p:cSld>
  <p:clrMapOvr>
    <a:masterClrMapping/>
  </p:clrMapOvr>
  <p:transition spd="slow" advClick="0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38617" y="703015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Сладости 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8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23" y="1750436"/>
            <a:ext cx="2809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99" y="1750436"/>
            <a:ext cx="296525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97" y="4564888"/>
            <a:ext cx="2828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Рисунок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03" y="4850638"/>
            <a:ext cx="2952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499"/>
      </p:ext>
    </p:extLst>
  </p:cSld>
  <p:clrMapOvr>
    <a:masterClrMapping/>
  </p:clrMapOvr>
  <p:transition spd="slow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065" y="22949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Колядки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критском диалекте упоминаются события праздников, заканчиваются пожеланиями домохозяйкам и поются накануне каждого праздника обычно детьми, которые ходят по домам, держа в руках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тригоно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лиры и лютню.</a:t>
            </a:r>
          </a:p>
          <a:p>
            <a:r>
              <a:rPr lang="el-GR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93" y="1788782"/>
            <a:ext cx="3810000" cy="2924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9841"/>
      </p:ext>
    </p:extLst>
  </p:cSld>
  <p:clrMapOvr>
    <a:masterClrMapping/>
  </p:clrMapOvr>
  <p:transition spd="slow" advClick="0" advTm="5000">
    <p:wipe/>
  </p:transition>
</p:sld>
</file>

<file path=ppt/theme/theme1.xml><?xml version="1.0" encoding="utf-8"?>
<a:theme xmlns:a="http://schemas.openxmlformats.org/drawingml/2006/main" name="Сектор">
  <a:themeElements>
    <a:clrScheme name="Другая 2">
      <a:dk1>
        <a:srgbClr val="A3CEED"/>
      </a:dk1>
      <a:lt1>
        <a:sysClr val="window" lastClr="FFFFFF"/>
      </a:lt1>
      <a:dk2>
        <a:srgbClr val="D1EEF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971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2017-12-05T14:00:44Z</dcterms:created>
  <dcterms:modified xsi:type="dcterms:W3CDTF">2017-12-07T11:36:26Z</dcterms:modified>
</cp:coreProperties>
</file>